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handoutMasterIdLst>
    <p:handoutMasterId r:id="rId26"/>
  </p:handout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71" r:id="rId10"/>
    <p:sldId id="272" r:id="rId11"/>
    <p:sldId id="267" r:id="rId12"/>
    <p:sldId id="268" r:id="rId13"/>
    <p:sldId id="269" r:id="rId14"/>
    <p:sldId id="270" r:id="rId15"/>
    <p:sldId id="273" r:id="rId16"/>
    <p:sldId id="274" r:id="rId17"/>
    <p:sldId id="275" r:id="rId18"/>
    <p:sldId id="276" r:id="rId19"/>
    <p:sldId id="278" r:id="rId20"/>
    <p:sldId id="279" r:id="rId21"/>
    <p:sldId id="280" r:id="rId22"/>
    <p:sldId id="281" r:id="rId23"/>
    <p:sldId id="283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15" userDrawn="1">
          <p15:clr>
            <a:srgbClr val="A4A3A4"/>
          </p15:clr>
        </p15:guide>
        <p15:guide id="4" pos="726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AA"/>
    <a:srgbClr val="002E5F"/>
    <a:srgbClr val="BCC5C4"/>
    <a:srgbClr val="008BCB"/>
    <a:srgbClr val="FFFFFF"/>
    <a:srgbClr val="4A4A4A"/>
    <a:srgbClr val="009FD7"/>
    <a:srgbClr val="CB26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8C41A4-88CC-40F4-94B9-26E602945CED}" v="204" dt="2021-02-01T10:53:30.4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 autoAdjust="0"/>
  </p:normalViewPr>
  <p:slideViewPr>
    <p:cSldViewPr snapToGrid="0" showGuides="1">
      <p:cViewPr varScale="1">
        <p:scale>
          <a:sx n="86" d="100"/>
          <a:sy n="86" d="100"/>
        </p:scale>
        <p:origin x="514" y="53"/>
      </p:cViewPr>
      <p:guideLst>
        <p:guide orient="horz" pos="2160"/>
        <p:guide pos="3840"/>
        <p:guide pos="415"/>
        <p:guide pos="72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2919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2B3FF7F-F392-4A6C-8ADD-EB042ACAF2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C58046-7638-44C5-918B-E466A48A71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F9B84C93-43D2-4DB8-95AB-69631D3A6550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48297-84C6-403C-93A8-8D0E2B30A6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14D16-A0CD-4711-A0A7-82CBA52CED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244A4799-E9AA-4678-989D-F41CABF98F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2227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077F92CB-7B22-4B19-8043-C7DC223868FC}" type="datetimeFigureOut">
              <a:rPr lang="en-GB" smtClean="0"/>
              <a:t>02/02/2021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8" rIns="91435" bIns="4571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5" tIns="45718" rIns="91435" bIns="4571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9944B73D-144E-4479-B300-F3AE3BB680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317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3E8E59F-BCAB-48D6-BB5C-38D37FDC71E0}"/>
              </a:ext>
            </a:extLst>
          </p:cNvPr>
          <p:cNvSpPr/>
          <p:nvPr userDrawn="1"/>
        </p:nvSpPr>
        <p:spPr>
          <a:xfrm>
            <a:off x="2478" y="4765"/>
            <a:ext cx="12189600" cy="6850800"/>
          </a:xfrm>
          <a:prstGeom prst="rect">
            <a:avLst/>
          </a:prstGeom>
          <a:solidFill>
            <a:srgbClr val="00A6AA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743EC78-88E8-451A-854F-761A6A1D0151}"/>
              </a:ext>
            </a:extLst>
          </p:cNvPr>
          <p:cNvSpPr/>
          <p:nvPr userDrawn="1"/>
        </p:nvSpPr>
        <p:spPr>
          <a:xfrm>
            <a:off x="-3775" y="-7144"/>
            <a:ext cx="9078065" cy="4430812"/>
          </a:xfrm>
          <a:custGeom>
            <a:avLst/>
            <a:gdLst>
              <a:gd name="connsiteX0" fmla="*/ 0 w 9078065"/>
              <a:gd name="connsiteY0" fmla="*/ 0 h 4430812"/>
              <a:gd name="connsiteX1" fmla="*/ 9078065 w 9078065"/>
              <a:gd name="connsiteY1" fmla="*/ 0 h 4430812"/>
              <a:gd name="connsiteX2" fmla="*/ 8614924 w 9078065"/>
              <a:gd name="connsiteY2" fmla="*/ 3393971 h 4430812"/>
              <a:gd name="connsiteX3" fmla="*/ 0 w 9078065"/>
              <a:gd name="connsiteY3" fmla="*/ 4430812 h 443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78065" h="4430812">
                <a:moveTo>
                  <a:pt x="0" y="0"/>
                </a:moveTo>
                <a:lnTo>
                  <a:pt x="9078065" y="0"/>
                </a:lnTo>
                <a:lnTo>
                  <a:pt x="8614924" y="3393971"/>
                </a:lnTo>
                <a:lnTo>
                  <a:pt x="0" y="4430812"/>
                </a:lnTo>
                <a:close/>
              </a:path>
            </a:pathLst>
          </a:custGeom>
          <a:solidFill>
            <a:srgbClr val="00A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GB" sz="1800" dirty="0"/>
              <a:t>           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5939714-0400-4840-B4ED-9053646F0F72}"/>
              </a:ext>
            </a:extLst>
          </p:cNvPr>
          <p:cNvSpPr/>
          <p:nvPr userDrawn="1"/>
        </p:nvSpPr>
        <p:spPr>
          <a:xfrm>
            <a:off x="8102705" y="2951320"/>
            <a:ext cx="4086532" cy="3905788"/>
          </a:xfrm>
          <a:custGeom>
            <a:avLst/>
            <a:gdLst>
              <a:gd name="connsiteX0" fmla="*/ 4079474 w 4086532"/>
              <a:gd name="connsiteY0" fmla="*/ 0 h 3905788"/>
              <a:gd name="connsiteX1" fmla="*/ 4086030 w 4086532"/>
              <a:gd name="connsiteY1" fmla="*/ 3694368 h 3905788"/>
              <a:gd name="connsiteX2" fmla="*/ 4086532 w 4086532"/>
              <a:gd name="connsiteY2" fmla="*/ 3905788 h 3905788"/>
              <a:gd name="connsiteX3" fmla="*/ 0 w 4086532"/>
              <a:gd name="connsiteY3" fmla="*/ 3905788 h 3905788"/>
              <a:gd name="connsiteX4" fmla="*/ 510083 w 4086532"/>
              <a:gd name="connsiteY4" fmla="*/ 443323 h 390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6532" h="3905788">
                <a:moveTo>
                  <a:pt x="4079474" y="0"/>
                </a:moveTo>
                <a:cubicBezTo>
                  <a:pt x="4083337" y="1242406"/>
                  <a:pt x="4083845" y="2462912"/>
                  <a:pt x="4086030" y="3694368"/>
                </a:cubicBezTo>
                <a:lnTo>
                  <a:pt x="4086532" y="3905788"/>
                </a:lnTo>
                <a:lnTo>
                  <a:pt x="0" y="3905788"/>
                </a:lnTo>
                <a:lnTo>
                  <a:pt x="510083" y="4433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GB" sz="1800" dirty="0"/>
              <a:t>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2F45B82-122B-4D95-A480-CA1F393B6D36}"/>
              </a:ext>
            </a:extLst>
          </p:cNvPr>
          <p:cNvSpPr/>
          <p:nvPr userDrawn="1"/>
        </p:nvSpPr>
        <p:spPr>
          <a:xfrm>
            <a:off x="8103039" y="2952212"/>
            <a:ext cx="4086532" cy="3905788"/>
          </a:xfrm>
          <a:custGeom>
            <a:avLst/>
            <a:gdLst>
              <a:gd name="connsiteX0" fmla="*/ 4079474 w 4086532"/>
              <a:gd name="connsiteY0" fmla="*/ 0 h 3905788"/>
              <a:gd name="connsiteX1" fmla="*/ 4086030 w 4086532"/>
              <a:gd name="connsiteY1" fmla="*/ 3694368 h 3905788"/>
              <a:gd name="connsiteX2" fmla="*/ 4086532 w 4086532"/>
              <a:gd name="connsiteY2" fmla="*/ 3905788 h 3905788"/>
              <a:gd name="connsiteX3" fmla="*/ 0 w 4086532"/>
              <a:gd name="connsiteY3" fmla="*/ 3905788 h 3905788"/>
              <a:gd name="connsiteX4" fmla="*/ 510083 w 4086532"/>
              <a:gd name="connsiteY4" fmla="*/ 443323 h 390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6532" h="3905788">
                <a:moveTo>
                  <a:pt x="4079474" y="0"/>
                </a:moveTo>
                <a:cubicBezTo>
                  <a:pt x="4083337" y="1242406"/>
                  <a:pt x="4083845" y="2462912"/>
                  <a:pt x="4086030" y="3694368"/>
                </a:cubicBezTo>
                <a:lnTo>
                  <a:pt x="4086532" y="3905788"/>
                </a:lnTo>
                <a:lnTo>
                  <a:pt x="0" y="3905788"/>
                </a:lnTo>
                <a:lnTo>
                  <a:pt x="510083" y="443323"/>
                </a:lnTo>
                <a:close/>
              </a:path>
            </a:pathLst>
          </a:custGeom>
          <a:solidFill>
            <a:srgbClr val="00A6A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GB" sz="1800" dirty="0"/>
              <a:t> 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F39166A-4ED9-47E3-A08F-F204B210E7B7}"/>
              </a:ext>
            </a:extLst>
          </p:cNvPr>
          <p:cNvSpPr/>
          <p:nvPr userDrawn="1"/>
        </p:nvSpPr>
        <p:spPr>
          <a:xfrm>
            <a:off x="0" y="-3445"/>
            <a:ext cx="12182984" cy="1633217"/>
          </a:xfrm>
          <a:custGeom>
            <a:avLst/>
            <a:gdLst>
              <a:gd name="connsiteX0" fmla="*/ 0 w 12182984"/>
              <a:gd name="connsiteY0" fmla="*/ 0 h 1633217"/>
              <a:gd name="connsiteX1" fmla="*/ 12182984 w 12182984"/>
              <a:gd name="connsiteY1" fmla="*/ 0 h 1633217"/>
              <a:gd name="connsiteX2" fmla="*/ 12182984 w 12182984"/>
              <a:gd name="connsiteY2" fmla="*/ 851811 h 1633217"/>
              <a:gd name="connsiteX3" fmla="*/ 0 w 12182984"/>
              <a:gd name="connsiteY3" fmla="*/ 1633217 h 163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2984" h="1633217">
                <a:moveTo>
                  <a:pt x="0" y="0"/>
                </a:moveTo>
                <a:lnTo>
                  <a:pt x="12182984" y="0"/>
                </a:lnTo>
                <a:lnTo>
                  <a:pt x="12182984" y="851811"/>
                </a:lnTo>
                <a:lnTo>
                  <a:pt x="0" y="16332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562927" y="2007605"/>
            <a:ext cx="8505915" cy="1876362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your main        </a:t>
            </a:r>
            <a:br>
              <a:rPr lang="en-US" dirty="0"/>
            </a:br>
            <a:r>
              <a:rPr lang="en-US" dirty="0"/>
              <a:t>Keep text within the shape.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562927" y="4622539"/>
            <a:ext cx="8505915" cy="1395557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You can add sub-header</a:t>
            </a:r>
          </a:p>
          <a:p>
            <a:r>
              <a:rPr lang="en-US" dirty="0"/>
              <a:t>information here.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4F8153-4C69-4DE2-80DA-9CA1D58862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0" t="15448" r="7590" b="15448"/>
          <a:stretch/>
        </p:blipFill>
        <p:spPr>
          <a:xfrm>
            <a:off x="319318" y="367292"/>
            <a:ext cx="2677791" cy="924208"/>
          </a:xfrm>
          <a:prstGeom prst="rect">
            <a:avLst/>
          </a:prstGeom>
        </p:spPr>
      </p:pic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D67894DC-124B-4273-99C9-5A16A90A4EAA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562929" y="6018096"/>
            <a:ext cx="851514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12 February 2019</a:t>
            </a:r>
          </a:p>
        </p:txBody>
      </p:sp>
    </p:spTree>
    <p:extLst>
      <p:ext uri="{BB962C8B-B14F-4D97-AF65-F5344CB8AC3E}">
        <p14:creationId xmlns:p14="http://schemas.microsoft.com/office/powerpoint/2010/main" val="687213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63" y="1457934"/>
            <a:ext cx="11090275" cy="449201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5928524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0863" y="1457934"/>
            <a:ext cx="5292095" cy="449201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9042" y="1457934"/>
            <a:ext cx="5292095" cy="449201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24912958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720311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364338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0863" y="365126"/>
            <a:ext cx="11090275" cy="942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3" y="1457934"/>
            <a:ext cx="11090275" cy="4477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5AC5B1-E39B-4482-BB5D-1C2543BA2AC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959" y="5805916"/>
            <a:ext cx="2294438" cy="97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2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4" r:id="rId2"/>
    <p:sldLayoutId id="2147483676" r:id="rId3"/>
    <p:sldLayoutId id="2147483678" r:id="rId4"/>
    <p:sldLayoutId id="2147483679" r:id="rId5"/>
  </p:sldLayoutIdLst>
  <p:hf sldNum="0" hdr="0" ftr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A6A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55576" indent="-255576" algn="l" defTabSz="914354" rtl="0" eaLnBrk="1" latinLnBrk="0" hangingPunct="1">
        <a:lnSpc>
          <a:spcPct val="100000"/>
        </a:lnSpc>
        <a:spcBef>
          <a:spcPts val="1000"/>
        </a:spcBef>
        <a:buClr>
          <a:srgbClr val="00A6AA"/>
        </a:buClr>
        <a:buFont typeface="Wingdings" panose="05000000000000000000" pitchFamily="2" charset="2"/>
        <a:buChar char="§"/>
        <a:defRPr sz="2400" kern="1200">
          <a:solidFill>
            <a:srgbClr val="4A4A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25438" indent="-249226" algn="l" defTabSz="914354" rtl="0" eaLnBrk="1" latinLnBrk="0" hangingPunct="1">
        <a:lnSpc>
          <a:spcPct val="100000"/>
        </a:lnSpc>
        <a:spcBef>
          <a:spcPts val="500"/>
        </a:spcBef>
        <a:buClr>
          <a:srgbClr val="00A6AA"/>
        </a:buClr>
        <a:buFont typeface="Arial" panose="020B0604020202020204" pitchFamily="34" charset="0"/>
        <a:buChar char="−"/>
        <a:defRPr sz="2000" kern="1200">
          <a:solidFill>
            <a:srgbClr val="4A4A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90528" indent="-165092" algn="l" defTabSz="914354" rtl="0" eaLnBrk="1" latinLnBrk="0" hangingPunct="1">
        <a:lnSpc>
          <a:spcPct val="100000"/>
        </a:lnSpc>
        <a:spcBef>
          <a:spcPts val="500"/>
        </a:spcBef>
        <a:buClr>
          <a:srgbClr val="00A6AA"/>
        </a:buClr>
        <a:buFont typeface="Arial" panose="020B0604020202020204" pitchFamily="34" charset="0"/>
        <a:buChar char="•"/>
        <a:defRPr sz="1800" kern="1200">
          <a:solidFill>
            <a:srgbClr val="4A4A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28634" indent="-138107" algn="l" defTabSz="914354" rtl="0" eaLnBrk="1" latinLnBrk="0" hangingPunct="1">
        <a:lnSpc>
          <a:spcPct val="90000"/>
        </a:lnSpc>
        <a:spcBef>
          <a:spcPts val="500"/>
        </a:spcBef>
        <a:buClr>
          <a:srgbClr val="008BCB"/>
        </a:buClr>
        <a:buFont typeface="Arial" panose="020B0604020202020204" pitchFamily="34" charset="0"/>
        <a:buChar char="•"/>
        <a:defRPr sz="1600" kern="1200">
          <a:solidFill>
            <a:srgbClr val="4A4A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82614" indent="-153980" algn="l" defTabSz="914354" rtl="0" eaLnBrk="1" latinLnBrk="0" hangingPunct="1">
        <a:lnSpc>
          <a:spcPct val="90000"/>
        </a:lnSpc>
        <a:spcBef>
          <a:spcPts val="500"/>
        </a:spcBef>
        <a:buClr>
          <a:srgbClr val="008BCB"/>
        </a:buClr>
        <a:buFont typeface="Arial" panose="020B0604020202020204" pitchFamily="34" charset="0"/>
        <a:buChar char="•"/>
        <a:defRPr sz="1600" kern="1200">
          <a:solidFill>
            <a:srgbClr val="4A4A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4" orient="horz" pos="913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47" userDrawn="1">
          <p15:clr>
            <a:srgbClr val="F26B43"/>
          </p15:clr>
        </p15:guide>
        <p15:guide id="7" pos="73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February 2021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5DB4EA2-629C-4EB3-AAA0-7B03B35FA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2927" y="2079045"/>
            <a:ext cx="8505915" cy="1876362"/>
          </a:xfrm>
        </p:spPr>
        <p:txBody>
          <a:bodyPr anchor="ctr"/>
          <a:lstStyle/>
          <a:p>
            <a:r>
              <a:rPr lang="en-GB" dirty="0"/>
              <a:t>Apprenticeship Myth Busting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ED46A29-3254-4D96-BC3F-15C6909F8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63344"/>
      </p:ext>
    </p:extLst>
  </p:cSld>
  <p:clrMapOvr>
    <a:masterClrMapping/>
  </p:clrMapOvr>
  <p:transition spd="slow" advTm="2069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747FE-973C-40B2-A65D-A820299BD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A: </a:t>
            </a:r>
            <a:r>
              <a:rPr lang="en-GB" b="0" dirty="0"/>
              <a:t>Yes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DD1D6-2CD9-49B3-B2D8-ED11CE9D7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457934"/>
            <a:ext cx="6119904" cy="4629358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GB" dirty="0"/>
              <a:t>Apprentices have all the same rights and responsibilities as other employees within an organisation.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dirty="0"/>
              <a:t>You will be legally entitled to 20 days paid holiday per year. However, if your employer gives their workers 30 days holiday a year, you would be entitled to the same! After all, you are an employee in a real job.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dirty="0"/>
              <a:t>This goes for sick leave and flexitime procedures too.</a:t>
            </a:r>
          </a:p>
        </p:txBody>
      </p:sp>
      <p:pic>
        <p:nvPicPr>
          <p:cNvPr id="6" name="Picture 2" descr="Easy Leave Request With Our Online Leave Management System">
            <a:extLst>
              <a:ext uri="{FF2B5EF4-FFF2-40B4-BE49-F238E27FC236}">
                <a16:creationId xmlns:a16="http://schemas.microsoft.com/office/drawing/2014/main" id="{93101326-01C9-433A-853E-9E9CACB63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655" y="1064116"/>
            <a:ext cx="6643733" cy="472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5C54BC4-0700-4701-BB90-18B20EE2DF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39226"/>
      </p:ext>
    </p:extLst>
  </p:cSld>
  <p:clrMapOvr>
    <a:masterClrMapping/>
  </p:clrMapOvr>
  <p:transition spd="slow" advTm="29096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3F2B5-AF3C-429C-B4EC-476166A0F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Q: </a:t>
            </a:r>
            <a:r>
              <a:rPr lang="en-GB" b="0" dirty="0"/>
              <a:t>Where does most off-the-job training take place?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065BB-5D50-46EF-ACC0-50E9FE9F8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734781"/>
            <a:ext cx="5545137" cy="3388438"/>
          </a:xfrm>
        </p:spPr>
        <p:txBody>
          <a:bodyPr anchor="ctr"/>
          <a:lstStyle/>
          <a:p>
            <a:pPr marL="457200" indent="-457200">
              <a:buFont typeface="+mj-lt"/>
              <a:buAutoNum type="arabicParenR"/>
            </a:pPr>
            <a:r>
              <a:rPr lang="en-GB" dirty="0"/>
              <a:t>At the employer's premises </a:t>
            </a:r>
          </a:p>
          <a:p>
            <a:pPr marL="457200" indent="-457200">
              <a:buFont typeface="+mj-lt"/>
              <a:buAutoNum type="arabicParenR"/>
            </a:pPr>
            <a:endParaRPr lang="en-GB" dirty="0"/>
          </a:p>
          <a:p>
            <a:pPr marL="457200" indent="-457200">
              <a:buFont typeface="+mj-lt"/>
              <a:buAutoNum type="arabicParenR"/>
            </a:pPr>
            <a:r>
              <a:rPr lang="en-GB" dirty="0"/>
              <a:t>At one day a week at college</a:t>
            </a:r>
          </a:p>
          <a:p>
            <a:pPr marL="457200" indent="-457200">
              <a:buFont typeface="+mj-lt"/>
              <a:buAutoNum type="arabicParenR"/>
            </a:pPr>
            <a:endParaRPr lang="en-GB" dirty="0"/>
          </a:p>
          <a:p>
            <a:pPr marL="457200" indent="-457200">
              <a:buFont typeface="+mj-lt"/>
              <a:buAutoNum type="arabicParenR"/>
            </a:pPr>
            <a:r>
              <a:rPr lang="en-GB" dirty="0"/>
              <a:t>At a university, every 2 weeks</a:t>
            </a:r>
          </a:p>
        </p:txBody>
      </p:sp>
      <p:pic>
        <p:nvPicPr>
          <p:cNvPr id="1026" name="Picture 2" descr="Report clipart skills, Report skills Transparent FREE for download on  WebStockReview 2021">
            <a:extLst>
              <a:ext uri="{FF2B5EF4-FFF2-40B4-BE49-F238E27FC236}">
                <a16:creationId xmlns:a16="http://schemas.microsoft.com/office/drawing/2014/main" id="{F542263C-0C59-4699-88AA-6ADB132A8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659" y="1927991"/>
            <a:ext cx="5335341" cy="300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2DD5CBD-0246-4E19-80B2-20028EC169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506027"/>
      </p:ext>
    </p:extLst>
  </p:cSld>
  <p:clrMapOvr>
    <a:masterClrMapping/>
  </p:clrMapOvr>
  <p:transition spd="slow" advTm="2916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747FE-973C-40B2-A65D-A820299BD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A: </a:t>
            </a:r>
            <a:r>
              <a:rPr lang="en-GB" b="0" dirty="0"/>
              <a:t>At the employer's premises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DD1D6-2CD9-49B3-B2D8-ED11CE9D7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2" y="1457934"/>
            <a:ext cx="6973343" cy="4629358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GB" dirty="0"/>
              <a:t>Most apprentices complete their off-the-job training at their workplace.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dirty="0"/>
              <a:t>However, the training element comes in many forms and will depend on the course and what works best for you and your employer.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dirty="0"/>
              <a:t>So, it could be day release, in the workplace, block release or a mixture.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dirty="0"/>
              <a:t>You do get paid for this time away from your </a:t>
            </a:r>
            <a:br>
              <a:rPr lang="en-GB" dirty="0"/>
            </a:br>
            <a:r>
              <a:rPr lang="en-GB" dirty="0"/>
              <a:t>day-to-day job too!</a:t>
            </a:r>
          </a:p>
        </p:txBody>
      </p:sp>
      <p:pic>
        <p:nvPicPr>
          <p:cNvPr id="4098" name="Picture 2" descr="building under construction isometric illustration - Download Free Vectors,  Clipart Graphics &amp; Vector Art">
            <a:extLst>
              <a:ext uri="{FF2B5EF4-FFF2-40B4-BE49-F238E27FC236}">
                <a16:creationId xmlns:a16="http://schemas.microsoft.com/office/drawing/2014/main" id="{4438BEAD-E755-4DE0-9277-6E7BE72B8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813" y="1307508"/>
            <a:ext cx="5316187" cy="424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63EB6E1-27E5-4166-B528-D1206A6686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28977"/>
      </p:ext>
    </p:extLst>
  </p:cSld>
  <p:clrMapOvr>
    <a:masterClrMapping/>
  </p:clrMapOvr>
  <p:transition spd="slow" advTm="2792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3F2B5-AF3C-429C-B4EC-476166A0F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Q: </a:t>
            </a:r>
            <a:r>
              <a:rPr lang="en-GB" b="0" dirty="0"/>
              <a:t>Apprentices are only for young people aged 16-18?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065BB-5D50-46EF-ACC0-50E9FE9F8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698770"/>
            <a:ext cx="11090275" cy="256725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GB" sz="4000" b="1" dirty="0"/>
              <a:t>True</a:t>
            </a:r>
            <a:r>
              <a:rPr lang="en-GB" sz="4000" dirty="0"/>
              <a:t>	or	  </a:t>
            </a:r>
            <a:r>
              <a:rPr lang="en-GB" sz="4000" b="1" dirty="0"/>
              <a:t>False</a:t>
            </a:r>
          </a:p>
        </p:txBody>
      </p:sp>
      <p:pic>
        <p:nvPicPr>
          <p:cNvPr id="6146" name="Picture 2" descr="Free Vector | Group of happy people">
            <a:extLst>
              <a:ext uri="{FF2B5EF4-FFF2-40B4-BE49-F238E27FC236}">
                <a16:creationId xmlns:a16="http://schemas.microsoft.com/office/drawing/2014/main" id="{FE611ED7-8E87-4CE2-8690-44BA93FFF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3"/>
          <a:stretch/>
        </p:blipFill>
        <p:spPr bwMode="auto">
          <a:xfrm>
            <a:off x="3326761" y="3406724"/>
            <a:ext cx="5769738" cy="345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4D3368-D1A9-4743-971E-DEAED55925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41372"/>
      </p:ext>
    </p:extLst>
  </p:cSld>
  <p:clrMapOvr>
    <a:masterClrMapping/>
  </p:clrMapOvr>
  <p:transition spd="slow" advTm="23895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747FE-973C-40B2-A65D-A820299BD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A: </a:t>
            </a:r>
            <a:r>
              <a:rPr lang="en-GB" b="0" dirty="0"/>
              <a:t>False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DD1D6-2CD9-49B3-B2D8-ED11CE9D7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457934"/>
            <a:ext cx="6398578" cy="4629358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GB" dirty="0"/>
              <a:t>Not true!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dirty="0"/>
              <a:t>Apprenticeships are open to all people 16+ that want to learn new skills as part of a real job - it doesn’t matter how old you are.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dirty="0"/>
              <a:t>In 2016, 39% of all people that started </a:t>
            </a:r>
            <a:br>
              <a:rPr lang="en-GB" dirty="0"/>
            </a:br>
            <a:r>
              <a:rPr lang="en-GB" dirty="0"/>
              <a:t>an apprenticeship  were over the age of </a:t>
            </a:r>
            <a:br>
              <a:rPr lang="en-GB" dirty="0"/>
            </a:br>
            <a:r>
              <a:rPr lang="en-GB" dirty="0"/>
              <a:t>24, some were even in their 60’s! </a:t>
            </a:r>
          </a:p>
        </p:txBody>
      </p:sp>
      <p:pic>
        <p:nvPicPr>
          <p:cNvPr id="6" name="Picture 2" descr="People group diversity Royalty Free Vector Image">
            <a:extLst>
              <a:ext uri="{FF2B5EF4-FFF2-40B4-BE49-F238E27FC236}">
                <a16:creationId xmlns:a16="http://schemas.microsoft.com/office/drawing/2014/main" id="{108B3F3E-0712-4AF3-BF89-851CBDCFA1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6" b="24019"/>
          <a:stretch/>
        </p:blipFill>
        <p:spPr bwMode="auto">
          <a:xfrm>
            <a:off x="7012928" y="2262721"/>
            <a:ext cx="5142015" cy="301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92AAAAA-827C-4D75-B595-98E79F65EC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52616"/>
      </p:ext>
    </p:extLst>
  </p:cSld>
  <p:clrMapOvr>
    <a:masterClrMapping/>
  </p:clrMapOvr>
  <p:transition spd="slow" advTm="19353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3F2B5-AF3C-429C-B4EC-476166A0F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65126"/>
            <a:ext cx="11841434" cy="942382"/>
          </a:xfrm>
        </p:spPr>
        <p:txBody>
          <a:bodyPr>
            <a:normAutofit fontScale="90000"/>
          </a:bodyPr>
          <a:lstStyle/>
          <a:p>
            <a:r>
              <a:rPr lang="en-GB" dirty="0"/>
              <a:t>Q: </a:t>
            </a:r>
            <a:r>
              <a:rPr lang="en-GB" b="0" dirty="0"/>
              <a:t>Which is the fastest growing group of apprenticeships in England?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065BB-5D50-46EF-ACC0-50E9FE9F8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022164"/>
            <a:ext cx="6137320" cy="3388438"/>
          </a:xfrm>
        </p:spPr>
        <p:txBody>
          <a:bodyPr anchor="ctr">
            <a:normAutofit lnSpcReduction="10000"/>
          </a:bodyPr>
          <a:lstStyle/>
          <a:p>
            <a:pPr marL="457200" indent="-457200">
              <a:buFont typeface="+mj-lt"/>
              <a:buAutoNum type="arabicParenR"/>
            </a:pPr>
            <a:r>
              <a:rPr lang="en-GB" dirty="0"/>
              <a:t>Intermediate Apprenticeships </a:t>
            </a:r>
            <a:br>
              <a:rPr lang="en-GB" dirty="0"/>
            </a:br>
            <a:r>
              <a:rPr lang="en-GB" dirty="0"/>
              <a:t>(GCSE-Level)</a:t>
            </a:r>
          </a:p>
          <a:p>
            <a:pPr marL="457200" indent="-457200">
              <a:buFont typeface="+mj-lt"/>
              <a:buAutoNum type="arabicParenR"/>
            </a:pPr>
            <a:endParaRPr lang="en-GB" dirty="0"/>
          </a:p>
          <a:p>
            <a:pPr marL="457200" indent="-457200">
              <a:buFont typeface="+mj-lt"/>
              <a:buAutoNum type="arabicParenR"/>
            </a:pPr>
            <a:r>
              <a:rPr lang="en-GB" dirty="0"/>
              <a:t>Advanced Apprenticeships </a:t>
            </a:r>
            <a:br>
              <a:rPr lang="en-GB" dirty="0"/>
            </a:br>
            <a:r>
              <a:rPr lang="en-GB" dirty="0"/>
              <a:t>(A-Level standard)</a:t>
            </a:r>
          </a:p>
          <a:p>
            <a:pPr marL="457200" indent="-457200">
              <a:buFont typeface="+mj-lt"/>
              <a:buAutoNum type="arabicParenR"/>
            </a:pPr>
            <a:endParaRPr lang="en-GB" dirty="0"/>
          </a:p>
          <a:p>
            <a:pPr marL="457200" indent="-457200">
              <a:buFont typeface="+mj-lt"/>
              <a:buAutoNum type="arabicParenR"/>
            </a:pPr>
            <a:r>
              <a:rPr lang="en-GB" dirty="0"/>
              <a:t>Higher &amp; Degree Apprenticeships (University-level)</a:t>
            </a:r>
          </a:p>
        </p:txBody>
      </p:sp>
      <p:pic>
        <p:nvPicPr>
          <p:cNvPr id="7170" name="Picture 2" descr="Free Vector | People with education related icons">
            <a:extLst>
              <a:ext uri="{FF2B5EF4-FFF2-40B4-BE49-F238E27FC236}">
                <a16:creationId xmlns:a16="http://schemas.microsoft.com/office/drawing/2014/main" id="{DB12A967-65D2-4DC0-BEF0-A93F3EE29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1447398"/>
            <a:ext cx="596265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39B3D14-C81F-4A54-9413-952FFC7946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90133"/>
      </p:ext>
    </p:extLst>
  </p:cSld>
  <p:clrMapOvr>
    <a:masterClrMapping/>
  </p:clrMapOvr>
  <p:transition spd="slow" advTm="32906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747FE-973C-40B2-A65D-A820299BD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A: </a:t>
            </a:r>
            <a:r>
              <a:rPr lang="en-GB" b="0" dirty="0"/>
              <a:t>Higher and Degree Apprenticeships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DD1D6-2CD9-49B3-B2D8-ED11CE9D7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457934"/>
            <a:ext cx="6643732" cy="4629358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GB" dirty="0"/>
              <a:t>Higher and degree-apprenticeships are the fastest growing of any kind of apprenticeship, with almost 65% more starts in 2016/17 than the previous academic year.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dirty="0"/>
              <a:t>This shows there are more and more opportunities to progress through the apprenticeship route or jump straight in at a higher level.</a:t>
            </a:r>
          </a:p>
        </p:txBody>
      </p:sp>
      <p:pic>
        <p:nvPicPr>
          <p:cNvPr id="5" name="Picture 2" descr="Find Apprenticeships | Apprenticeship Jobs &amp; Vacancies UK">
            <a:extLst>
              <a:ext uri="{FF2B5EF4-FFF2-40B4-BE49-F238E27FC236}">
                <a16:creationId xmlns:a16="http://schemas.microsoft.com/office/drawing/2014/main" id="{284B5452-522D-47AB-B43B-16D2D1C76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932" y="1665805"/>
            <a:ext cx="4836068" cy="399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8B16191-84C2-497D-960E-BD59A8EB52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61185"/>
      </p:ext>
    </p:extLst>
  </p:cSld>
  <p:clrMapOvr>
    <a:masterClrMapping/>
  </p:clrMapOvr>
  <p:transition spd="slow" advTm="2295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3F2B5-AF3C-429C-B4EC-476166A0F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65126"/>
            <a:ext cx="11841434" cy="942382"/>
          </a:xfrm>
        </p:spPr>
        <p:txBody>
          <a:bodyPr>
            <a:normAutofit fontScale="90000"/>
          </a:bodyPr>
          <a:lstStyle/>
          <a:p>
            <a:pPr marL="539750" indent="-539750"/>
            <a:r>
              <a:rPr lang="en-GB" dirty="0"/>
              <a:t>Q: </a:t>
            </a:r>
            <a:r>
              <a:rPr lang="en-GB" b="0" dirty="0"/>
              <a:t>What is the average salary for an apprentice studying an intermediate (level 2) or advanced (level 3) apprenticeship?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065BB-5D50-46EF-ACC0-50E9FE9F8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022164"/>
            <a:ext cx="6137320" cy="3388438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en-GB" dirty="0"/>
              <a:t>£7,215 per year</a:t>
            </a:r>
          </a:p>
          <a:p>
            <a:pPr marL="457200" indent="-457200">
              <a:buFont typeface="+mj-lt"/>
              <a:buAutoNum type="arabicParenR"/>
            </a:pPr>
            <a:endParaRPr lang="en-GB" dirty="0"/>
          </a:p>
          <a:p>
            <a:pPr marL="457200" indent="-457200">
              <a:buFont typeface="+mj-lt"/>
              <a:buAutoNum type="arabicParenR"/>
            </a:pPr>
            <a:r>
              <a:rPr lang="en-GB" dirty="0"/>
              <a:t>£12,890 per year</a:t>
            </a:r>
          </a:p>
          <a:p>
            <a:pPr marL="457200" indent="-457200">
              <a:buFont typeface="+mj-lt"/>
              <a:buAutoNum type="arabicParenR"/>
            </a:pPr>
            <a:endParaRPr lang="en-GB" dirty="0"/>
          </a:p>
          <a:p>
            <a:pPr marL="457200" indent="-457200">
              <a:buFont typeface="+mj-lt"/>
              <a:buAutoNum type="arabicParenR"/>
            </a:pPr>
            <a:r>
              <a:rPr lang="en-GB" dirty="0"/>
              <a:t>£13,065 per year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4FF5EEC-E837-4F59-8811-E9B53FBCD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564" y="2095450"/>
            <a:ext cx="5292436" cy="352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185CEFD-9B3C-4A14-BC09-CB0BEE27C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04619"/>
      </p:ext>
    </p:extLst>
  </p:cSld>
  <p:clrMapOvr>
    <a:masterClrMapping/>
  </p:clrMapOvr>
  <p:transition spd="slow" advTm="3628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747FE-973C-40B2-A65D-A820299BD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A: </a:t>
            </a:r>
            <a:r>
              <a:rPr lang="en-GB" b="0" dirty="0"/>
              <a:t>It's £13,065 per year!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DD1D6-2CD9-49B3-B2D8-ED11CE9D7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457934"/>
            <a:ext cx="6337617" cy="4629358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GB" dirty="0"/>
              <a:t>There is a national minimum wage for apprentices, although many employers </a:t>
            </a:r>
            <a:br>
              <a:rPr lang="en-GB" dirty="0"/>
            </a:br>
            <a:r>
              <a:rPr lang="en-GB" dirty="0"/>
              <a:t>pay more than this.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dirty="0"/>
              <a:t>Don't forget that you won't be paying for any of your qualification or training costs either.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dirty="0"/>
              <a:t>The minimum wage for apprentices aged under 19 is currently £4.15 per hour. </a:t>
            </a:r>
          </a:p>
        </p:txBody>
      </p:sp>
      <p:pic>
        <p:nvPicPr>
          <p:cNvPr id="8194" name="Picture 2" descr="Salary illustration by Kateryna Yemchyk on Dribbble">
            <a:extLst>
              <a:ext uri="{FF2B5EF4-FFF2-40B4-BE49-F238E27FC236}">
                <a16:creationId xmlns:a16="http://schemas.microsoft.com/office/drawing/2014/main" id="{FBCE0CCA-362B-4796-9A0B-E5BA31A39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305" y="1959429"/>
            <a:ext cx="5320695" cy="399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6647282-F84B-481D-9E3C-FD2869954F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90093"/>
      </p:ext>
    </p:extLst>
  </p:cSld>
  <p:clrMapOvr>
    <a:masterClrMapping/>
  </p:clrMapOvr>
  <p:transition spd="slow" advTm="2382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3F2B5-AF3C-429C-B4EC-476166A0F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Q: </a:t>
            </a:r>
            <a:r>
              <a:rPr lang="en-GB" b="0" dirty="0"/>
              <a:t>Most apprenticeships are in hairdressing or construction?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065BB-5D50-46EF-ACC0-50E9FE9F8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734781"/>
            <a:ext cx="11090275" cy="256725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GB" sz="4000" b="1" dirty="0"/>
              <a:t>True</a:t>
            </a:r>
            <a:r>
              <a:rPr lang="en-GB" sz="4000" dirty="0"/>
              <a:t>	or	  </a:t>
            </a:r>
            <a:r>
              <a:rPr lang="en-GB" sz="4000" b="1" dirty="0"/>
              <a:t>False</a:t>
            </a:r>
          </a:p>
        </p:txBody>
      </p:sp>
      <p:pic>
        <p:nvPicPr>
          <p:cNvPr id="12290" name="Picture 2" descr="Toolkit Vector Art &amp; Graphics | freevector.com">
            <a:extLst>
              <a:ext uri="{FF2B5EF4-FFF2-40B4-BE49-F238E27FC236}">
                <a16:creationId xmlns:a16="http://schemas.microsoft.com/office/drawing/2014/main" id="{B54E7882-13A7-4CE3-93D7-4F68A2AC71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8" t="14944" r="18601" b="15418"/>
          <a:stretch/>
        </p:blipFill>
        <p:spPr bwMode="auto">
          <a:xfrm>
            <a:off x="9464634" y="2241599"/>
            <a:ext cx="2473387" cy="261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Free Vector | Hairdresser icon flat">
            <a:extLst>
              <a:ext uri="{FF2B5EF4-FFF2-40B4-BE49-F238E27FC236}">
                <a16:creationId xmlns:a16="http://schemas.microsoft.com/office/drawing/2014/main" id="{D8B4323C-9081-45EF-ADEC-A5E6E4615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5" y="1991200"/>
            <a:ext cx="3391746" cy="286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1B91903-7420-49B4-A945-E36ED5FF75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03378"/>
      </p:ext>
    </p:extLst>
  </p:cSld>
  <p:clrMapOvr>
    <a:masterClrMapping/>
  </p:clrMapOvr>
  <p:transition spd="slow" advTm="2387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27F15-E322-4B7A-B444-D2893B805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Here’s what you will gain if you apply for an apprenticeship...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33A20-513D-459B-A6CE-98AD47D80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3342997"/>
            <a:ext cx="2619056" cy="14020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000" b="1" dirty="0"/>
              <a:t>A fair deal - get paid while you’re getting work experience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A8CD04B-9522-4E7A-828D-E69186B42F12}"/>
              </a:ext>
            </a:extLst>
          </p:cNvPr>
          <p:cNvSpPr txBox="1">
            <a:spLocks/>
          </p:cNvSpPr>
          <p:nvPr/>
        </p:nvSpPr>
        <p:spPr>
          <a:xfrm>
            <a:off x="3374603" y="3342997"/>
            <a:ext cx="2619056" cy="1402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5576" indent="-255576" algn="l" defTabSz="914354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A6AA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5438" indent="-249226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6AA"/>
              </a:buClr>
              <a:buFont typeface="Arial" panose="020B0604020202020204" pitchFamily="34" charset="0"/>
              <a:buChar char="−"/>
              <a:defRPr sz="20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528" indent="-165092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6AA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28634" indent="-138107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82614" indent="-15398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2000" b="1" dirty="0"/>
              <a:t>A mix of learning </a:t>
            </a:r>
            <a:br>
              <a:rPr lang="en-GB" sz="2000" b="1" dirty="0"/>
            </a:br>
            <a:r>
              <a:rPr lang="en-GB" sz="2000" b="1" dirty="0"/>
              <a:t>on the job and studying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E59614C-088A-4A1F-A4C1-F568E97BEBEF}"/>
              </a:ext>
            </a:extLst>
          </p:cNvPr>
          <p:cNvSpPr txBox="1">
            <a:spLocks/>
          </p:cNvSpPr>
          <p:nvPr/>
        </p:nvSpPr>
        <p:spPr>
          <a:xfrm>
            <a:off x="6198342" y="3342997"/>
            <a:ext cx="2619056" cy="1402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5576" indent="-255576" algn="l" defTabSz="914354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A6AA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5438" indent="-249226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6AA"/>
              </a:buClr>
              <a:buFont typeface="Arial" panose="020B0604020202020204" pitchFamily="34" charset="0"/>
              <a:buChar char="−"/>
              <a:defRPr sz="20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528" indent="-165092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6AA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28634" indent="-138107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82614" indent="-15398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2000" b="1" dirty="0"/>
              <a:t>Recognised – you’ll get a qualification that employers respect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3260-62D1-4856-AD07-DFB69FECF4FF}"/>
              </a:ext>
            </a:extLst>
          </p:cNvPr>
          <p:cNvSpPr txBox="1">
            <a:spLocks/>
          </p:cNvSpPr>
          <p:nvPr/>
        </p:nvSpPr>
        <p:spPr>
          <a:xfrm>
            <a:off x="9022080" y="3342997"/>
            <a:ext cx="2619056" cy="1402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5576" indent="-255576" algn="l" defTabSz="914354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A6AA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5438" indent="-249226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6AA"/>
              </a:buClr>
              <a:buFont typeface="Arial" panose="020B0604020202020204" pitchFamily="34" charset="0"/>
              <a:buChar char="−"/>
              <a:defRPr sz="20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528" indent="-165092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A6AA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28634" indent="-138107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82614" indent="-15398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GB" sz="2000" b="1" dirty="0"/>
              <a:t>A commitment – </a:t>
            </a:r>
            <a:br>
              <a:rPr lang="en-GB" sz="2000" b="1" dirty="0"/>
            </a:br>
            <a:r>
              <a:rPr lang="en-GB" sz="2000" b="1" dirty="0"/>
              <a:t>it’ll take 1-4 years </a:t>
            </a:r>
            <a:br>
              <a:rPr lang="en-GB" sz="2000" b="1" dirty="0"/>
            </a:br>
            <a:r>
              <a:rPr lang="en-GB" sz="2000" b="1" dirty="0"/>
              <a:t>to complete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10C54E-9EB6-4B14-9647-64B315E697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9195"/>
          <a:stretch/>
        </p:blipFill>
        <p:spPr>
          <a:xfrm>
            <a:off x="939054" y="2400615"/>
            <a:ext cx="1842675" cy="9423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95168D-3A1B-4C9E-8161-D4AF15C27C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7740"/>
          <a:stretch/>
        </p:blipFill>
        <p:spPr>
          <a:xfrm>
            <a:off x="4117002" y="2451123"/>
            <a:ext cx="1134257" cy="8377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6BE768-96FB-4237-87B0-CB4F2FEB80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8716"/>
          <a:stretch/>
        </p:blipFill>
        <p:spPr>
          <a:xfrm>
            <a:off x="6737462" y="2346507"/>
            <a:ext cx="1540816" cy="9423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694C87-FDC1-4C91-8195-43C83B3E49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b="54928"/>
          <a:stretch/>
        </p:blipFill>
        <p:spPr>
          <a:xfrm>
            <a:off x="9454015" y="2292067"/>
            <a:ext cx="1755186" cy="1050930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9B700B23-083C-4E5F-9CA3-B324CF2D1B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719543"/>
      </p:ext>
    </p:extLst>
  </p:cSld>
  <p:clrMapOvr>
    <a:masterClrMapping/>
  </p:clrMapOvr>
  <p:transition spd="slow" advTm="2473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747FE-973C-40B2-A65D-A820299BD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A: </a:t>
            </a:r>
            <a:r>
              <a:rPr lang="en-GB" b="0" dirty="0"/>
              <a:t>False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DD1D6-2CD9-49B3-B2D8-ED11CE9D7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457934"/>
            <a:ext cx="9381078" cy="4629358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GB" dirty="0"/>
              <a:t>It's not true!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dirty="0"/>
              <a:t>The three biggest areas in 2017 were Business, Health and Engineering.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dirty="0"/>
              <a:t>Plus, new apprenticeships are coming </a:t>
            </a:r>
            <a:br>
              <a:rPr lang="en-GB" dirty="0"/>
            </a:br>
            <a:r>
              <a:rPr lang="en-GB" dirty="0"/>
              <a:t>along all the time, such as:</a:t>
            </a:r>
          </a:p>
          <a:p>
            <a:r>
              <a:rPr lang="en-GB" dirty="0"/>
              <a:t>Aerospace Engineer</a:t>
            </a:r>
          </a:p>
          <a:p>
            <a:r>
              <a:rPr lang="en-GB" dirty="0"/>
              <a:t>Cyber Security Technologist</a:t>
            </a:r>
          </a:p>
          <a:p>
            <a:r>
              <a:rPr lang="en-GB" dirty="0"/>
              <a:t>Nuclear Scientist</a:t>
            </a:r>
          </a:p>
          <a:p>
            <a:r>
              <a:rPr lang="en-GB" dirty="0"/>
              <a:t>Nurse</a:t>
            </a:r>
          </a:p>
          <a:p>
            <a:r>
              <a:rPr lang="en-GB" dirty="0"/>
              <a:t>Solicitor</a:t>
            </a:r>
          </a:p>
          <a:p>
            <a:r>
              <a:rPr lang="en-GB" dirty="0"/>
              <a:t>Teacher</a:t>
            </a:r>
          </a:p>
          <a:p>
            <a:pPr marL="0" indent="0">
              <a:buNone/>
            </a:pPr>
            <a:r>
              <a:rPr lang="en-GB" dirty="0"/>
              <a:t>And many, many more! Make sure you check out your options.</a:t>
            </a:r>
          </a:p>
        </p:txBody>
      </p:sp>
      <p:pic>
        <p:nvPicPr>
          <p:cNvPr id="7" name="Picture 2" descr="VCF for Essential Service Roles - MyCareersFuture">
            <a:extLst>
              <a:ext uri="{FF2B5EF4-FFF2-40B4-BE49-F238E27FC236}">
                <a16:creationId xmlns:a16="http://schemas.microsoft.com/office/drawing/2014/main" id="{FAE9EA80-4971-4728-A157-34C68903A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741" y="2411685"/>
            <a:ext cx="5042202" cy="298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6D7DC7F-27C4-4FC1-B744-0EE68D276E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829069"/>
      </p:ext>
    </p:extLst>
  </p:cSld>
  <p:clrMapOvr>
    <a:masterClrMapping/>
  </p:clrMapOvr>
  <p:transition spd="slow" advTm="31332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3F2B5-AF3C-429C-B4EC-476166A0F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65126"/>
            <a:ext cx="11066371" cy="942382"/>
          </a:xfrm>
        </p:spPr>
        <p:txBody>
          <a:bodyPr>
            <a:normAutofit fontScale="90000"/>
          </a:bodyPr>
          <a:lstStyle/>
          <a:p>
            <a:pPr marL="539750" indent="-539750"/>
            <a:r>
              <a:rPr lang="en-GB" dirty="0"/>
              <a:t>Q: </a:t>
            </a:r>
            <a:r>
              <a:rPr lang="en-GB" b="0" dirty="0"/>
              <a:t>Who is more likely to have a job six months after completing their studies?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065BB-5D50-46EF-ACC0-50E9FE9F8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022164"/>
            <a:ext cx="6137320" cy="2854636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en-GB" dirty="0"/>
              <a:t>A Graduate</a:t>
            </a:r>
          </a:p>
          <a:p>
            <a:pPr marL="457200" indent="-457200">
              <a:buFont typeface="+mj-lt"/>
              <a:buAutoNum type="arabicParenR"/>
            </a:pPr>
            <a:endParaRPr lang="en-GB" dirty="0"/>
          </a:p>
          <a:p>
            <a:pPr marL="457200" indent="-457200">
              <a:buFont typeface="+mj-lt"/>
              <a:buAutoNum type="arabicParenR"/>
            </a:pPr>
            <a:r>
              <a:rPr lang="en-GB" dirty="0"/>
              <a:t>An Apprentice</a:t>
            </a:r>
          </a:p>
        </p:txBody>
      </p:sp>
      <p:pic>
        <p:nvPicPr>
          <p:cNvPr id="5" name="Picture 2" descr="High School Choice Stock Illustrations, Cliparts And Royalty Free High  School Choice Vectors">
            <a:extLst>
              <a:ext uri="{FF2B5EF4-FFF2-40B4-BE49-F238E27FC236}">
                <a16:creationId xmlns:a16="http://schemas.microsoft.com/office/drawing/2014/main" id="{01B7C7A0-C7AA-48BF-90F2-1892A737B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34" y="14478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4198A73-DA0B-45E9-82DD-02A5CF18D0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45476"/>
      </p:ext>
    </p:extLst>
  </p:cSld>
  <p:clrMapOvr>
    <a:masterClrMapping/>
  </p:clrMapOvr>
  <p:transition spd="slow" advTm="24687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747FE-973C-40B2-A65D-A820299BD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A: </a:t>
            </a:r>
            <a:r>
              <a:rPr lang="en-GB" b="0" dirty="0"/>
              <a:t>An Apprentice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DD1D6-2CD9-49B3-B2D8-ED11CE9D7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457934"/>
            <a:ext cx="6555192" cy="4629358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GB" dirty="0"/>
              <a:t>Research shows that 91% of apprentices are </a:t>
            </a:r>
            <a:br>
              <a:rPr lang="en-GB" dirty="0"/>
            </a:br>
            <a:r>
              <a:rPr lang="en-GB" dirty="0"/>
              <a:t>in work on completion of their apprenticeship compared to 74% of graduates.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dirty="0"/>
              <a:t>Not only that, but roughly nine in ten apprentices are satisfied with their apprenticeship and 80% feel that their employer is actively supporting their </a:t>
            </a:r>
            <a:br>
              <a:rPr lang="en-GB" dirty="0"/>
            </a:br>
            <a:r>
              <a:rPr lang="en-GB" dirty="0"/>
              <a:t>career development.</a:t>
            </a:r>
          </a:p>
        </p:txBody>
      </p:sp>
      <p:pic>
        <p:nvPicPr>
          <p:cNvPr id="20482" name="Picture 2" descr="UK Apprenticeship Sectors | Total People">
            <a:extLst>
              <a:ext uri="{FF2B5EF4-FFF2-40B4-BE49-F238E27FC236}">
                <a16:creationId xmlns:a16="http://schemas.microsoft.com/office/drawing/2014/main" id="{CAF35A36-7A90-4F09-A51A-DA4B75D70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969" y="2168927"/>
            <a:ext cx="4807131" cy="280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8A116E8-9DFA-453C-B581-4E0113476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59998"/>
      </p:ext>
    </p:extLst>
  </p:cSld>
  <p:clrMapOvr>
    <a:masterClrMapping/>
  </p:clrMapOvr>
  <p:transition spd="slow" advTm="23019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1651F240-0E8C-4993-9B39-C511096E1D10}"/>
              </a:ext>
            </a:extLst>
          </p:cNvPr>
          <p:cNvSpPr/>
          <p:nvPr/>
        </p:nvSpPr>
        <p:spPr>
          <a:xfrm>
            <a:off x="4160969" y="4098537"/>
            <a:ext cx="2216310" cy="2186335"/>
          </a:xfrm>
          <a:prstGeom prst="ellipse">
            <a:avLst/>
          </a:prstGeom>
          <a:solidFill>
            <a:srgbClr val="00A6AA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bIns="36000" rtlCol="0" anchor="ctr"/>
          <a:lstStyle/>
          <a:p>
            <a:pPr algn="ctr">
              <a:lnSpc>
                <a:spcPct val="110000"/>
              </a:lnSpc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Qualifications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on offer go up to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degree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level or even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masters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level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66C9EFA-2608-45B5-8E57-C4CC33260283}"/>
              </a:ext>
            </a:extLst>
          </p:cNvPr>
          <p:cNvSpPr/>
          <p:nvPr/>
        </p:nvSpPr>
        <p:spPr>
          <a:xfrm>
            <a:off x="1208428" y="4742580"/>
            <a:ext cx="1771660" cy="1750294"/>
          </a:xfrm>
          <a:prstGeom prst="ellipse">
            <a:avLst/>
          </a:prstGeom>
          <a:solidFill>
            <a:srgbClr val="00A6AA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>
              <a:lnSpc>
                <a:spcPct val="110000"/>
              </a:lnSpc>
            </a:pPr>
            <a:r>
              <a:rPr lang="en-GB" sz="2000" b="1" dirty="0">
                <a:solidFill>
                  <a:srgbClr val="00A6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Earn while you learn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73F204-2B85-43D2-8E74-EE5A1E078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65126"/>
            <a:ext cx="11090275" cy="942382"/>
          </a:xfrm>
        </p:spPr>
        <p:txBody>
          <a:bodyPr/>
          <a:lstStyle/>
          <a:p>
            <a:r>
              <a:rPr lang="en-GB" dirty="0"/>
              <a:t>Why should you choose an apprenticeship?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9F02AC1-AA76-41DC-BEEC-384966438AAC}"/>
              </a:ext>
            </a:extLst>
          </p:cNvPr>
          <p:cNvSpPr/>
          <p:nvPr/>
        </p:nvSpPr>
        <p:spPr>
          <a:xfrm>
            <a:off x="2524092" y="1631893"/>
            <a:ext cx="1764217" cy="1830207"/>
          </a:xfrm>
          <a:prstGeom prst="ellipse">
            <a:avLst/>
          </a:prstGeom>
          <a:solidFill>
            <a:srgbClr val="002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£0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Student Debts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F20D4C1-3E93-4788-9733-39C6A7E8DF1B}"/>
              </a:ext>
            </a:extLst>
          </p:cNvPr>
          <p:cNvSpPr/>
          <p:nvPr/>
        </p:nvSpPr>
        <p:spPr>
          <a:xfrm>
            <a:off x="8203733" y="3221663"/>
            <a:ext cx="2547113" cy="2512664"/>
          </a:xfrm>
          <a:prstGeom prst="ellipse">
            <a:avLst/>
          </a:prstGeom>
          <a:solidFill>
            <a:srgbClr val="00A6AA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44000" rtlCol="0" anchor="ctr"/>
          <a:lstStyle/>
          <a:p>
            <a:pPr algn="ctr"/>
            <a:r>
              <a:rPr lang="en-GB" sz="6000" b="1" dirty="0">
                <a:solidFill>
                  <a:srgbClr val="00A6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7200" b="1" dirty="0">
                <a:solidFill>
                  <a:srgbClr val="00A6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n-GB" sz="3200" b="1" dirty="0">
                <a:solidFill>
                  <a:srgbClr val="00A6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GB" sz="2800" b="1" dirty="0">
              <a:solidFill>
                <a:srgbClr val="00A6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en-GB" sz="1400" dirty="0">
                <a:solidFill>
                  <a:srgbClr val="00A6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employable after completing higher apprenticeship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7E094D2-DF15-4A99-B0FE-28E3C0CFEF52}"/>
              </a:ext>
            </a:extLst>
          </p:cNvPr>
          <p:cNvSpPr/>
          <p:nvPr/>
        </p:nvSpPr>
        <p:spPr>
          <a:xfrm>
            <a:off x="7240339" y="1643292"/>
            <a:ext cx="2058861" cy="203101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0" rIns="0" bIns="108000" rtlCol="0" anchor="ctr"/>
          <a:lstStyle/>
          <a:p>
            <a:pPr algn="ctr">
              <a:lnSpc>
                <a:spcPct val="105000"/>
              </a:lnSpc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It’s an opportunity to learn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the theory and apply it practically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38D3CAA-53ED-464D-8383-0999F7EBC513}"/>
              </a:ext>
            </a:extLst>
          </p:cNvPr>
          <p:cNvSpPr/>
          <p:nvPr/>
        </p:nvSpPr>
        <p:spPr>
          <a:xfrm>
            <a:off x="6967381" y="4921255"/>
            <a:ext cx="1937582" cy="1839519"/>
          </a:xfrm>
          <a:prstGeom prst="ellipse">
            <a:avLst/>
          </a:prstGeom>
          <a:solidFill>
            <a:srgbClr val="00A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36000" rtlCol="0" anchor="ctr"/>
          <a:lstStyle/>
          <a:p>
            <a:pPr algn="ctr"/>
            <a:r>
              <a:rPr lang="en-GB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8,000+</a:t>
            </a:r>
          </a:p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Different courses to choose from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1967FF-7BEC-4890-819A-9174EECFBA55}"/>
              </a:ext>
            </a:extLst>
          </p:cNvPr>
          <p:cNvSpPr/>
          <p:nvPr/>
        </p:nvSpPr>
        <p:spPr>
          <a:xfrm>
            <a:off x="9169116" y="1166458"/>
            <a:ext cx="2547113" cy="2446981"/>
          </a:xfrm>
          <a:prstGeom prst="ellipse">
            <a:avLst/>
          </a:prstGeom>
          <a:solidFill>
            <a:srgbClr val="00A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108000" rtlCol="0" anchor="ctr"/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– 4</a:t>
            </a:r>
          </a:p>
          <a:p>
            <a:pPr algn="ctr">
              <a:lnSpc>
                <a:spcPct val="110000"/>
              </a:lnSpc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is the number of years an apprenticeship can take depending on how far you want to take the learning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53CEA5F-964C-4340-ACB8-084807164AD3}"/>
              </a:ext>
            </a:extLst>
          </p:cNvPr>
          <p:cNvSpPr/>
          <p:nvPr/>
        </p:nvSpPr>
        <p:spPr>
          <a:xfrm>
            <a:off x="6002748" y="3160795"/>
            <a:ext cx="2267022" cy="2236361"/>
          </a:xfrm>
          <a:prstGeom prst="ellipse">
            <a:avLst/>
          </a:prstGeom>
          <a:solidFill>
            <a:srgbClr val="002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44000" rtlCol="0" anchor="ctr"/>
          <a:lstStyle/>
          <a:p>
            <a:pPr algn="ctr"/>
            <a:r>
              <a:rPr lang="en-GB" sz="6000" b="1" dirty="0">
                <a:latin typeface="Arial" panose="020B0604020202020204" pitchFamily="34" charset="0"/>
                <a:cs typeface="Arial" panose="020B0604020202020204" pitchFamily="34" charset="0"/>
              </a:rPr>
              <a:t> 90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GB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stay in work </a:t>
            </a:r>
            <a:br>
              <a:rPr lang="en-GB" sz="1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post-apprenticeship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E17214-3AE8-45B7-980C-93E5D88CD8DB}"/>
              </a:ext>
            </a:extLst>
          </p:cNvPr>
          <p:cNvSpPr/>
          <p:nvPr/>
        </p:nvSpPr>
        <p:spPr>
          <a:xfrm>
            <a:off x="4107970" y="1561482"/>
            <a:ext cx="2714695" cy="263438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08000" rIns="0" bIns="180000" rtlCol="0" anchor="ctr"/>
          <a:lstStyle/>
          <a:p>
            <a:pPr algn="ctr"/>
            <a:endParaRPr lang="en-GB" sz="1400" dirty="0">
              <a:solidFill>
                <a:srgbClr val="00A6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B72BE0B-B9A9-4E25-A306-481B95F03E0C}"/>
              </a:ext>
            </a:extLst>
          </p:cNvPr>
          <p:cNvSpPr/>
          <p:nvPr/>
        </p:nvSpPr>
        <p:spPr>
          <a:xfrm>
            <a:off x="4110670" y="1515174"/>
            <a:ext cx="2714694" cy="2677977"/>
          </a:xfrm>
          <a:prstGeom prst="ellipse">
            <a:avLst/>
          </a:prstGeom>
          <a:solidFill>
            <a:srgbClr val="00A6AA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180000" rtlCol="0" anchor="ctr"/>
          <a:lstStyle/>
          <a:p>
            <a:pPr algn="ctr"/>
            <a:r>
              <a:rPr lang="en-GB" sz="7200" b="1" dirty="0">
                <a:solidFill>
                  <a:srgbClr val="00A6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  <a:r>
              <a:rPr lang="en-GB" sz="3600" b="1" dirty="0">
                <a:solidFill>
                  <a:srgbClr val="00A6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algn="ctr">
              <a:lnSpc>
                <a:spcPct val="110000"/>
              </a:lnSpc>
            </a:pPr>
            <a:r>
              <a:rPr lang="en-GB" sz="1500" b="1" dirty="0">
                <a:solidFill>
                  <a:srgbClr val="00A6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companies </a:t>
            </a:r>
            <a:r>
              <a:rPr lang="en-GB" sz="1500" dirty="0">
                <a:solidFill>
                  <a:srgbClr val="00A6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said the average time for an apprentice to reach management was five years or less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EC1F171-9847-4CB6-8E9D-1C83D666256F}"/>
              </a:ext>
            </a:extLst>
          </p:cNvPr>
          <p:cNvSpPr/>
          <p:nvPr/>
        </p:nvSpPr>
        <p:spPr>
          <a:xfrm>
            <a:off x="2244742" y="3323033"/>
            <a:ext cx="2267022" cy="2236361"/>
          </a:xfrm>
          <a:prstGeom prst="ellipse">
            <a:avLst/>
          </a:prstGeom>
          <a:solidFill>
            <a:srgbClr val="00A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108000" rtlCol="0" anchor="ctr"/>
          <a:lstStyle/>
          <a:p>
            <a:pPr algn="ctr"/>
            <a:r>
              <a:rPr lang="en-GB" sz="6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6600" b="1" dirty="0">
                <a:latin typeface="Arial" panose="020B0604020202020204" pitchFamily="34" charset="0"/>
                <a:cs typeface="Arial" panose="020B0604020202020204" pitchFamily="34" charset="0"/>
              </a:rPr>
              <a:t>71</a:t>
            </a: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GB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of apprentices stay with the same employer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FB81EEF-2DCA-482E-837A-E9E6E103363C}"/>
              </a:ext>
            </a:extLst>
          </p:cNvPr>
          <p:cNvSpPr/>
          <p:nvPr/>
        </p:nvSpPr>
        <p:spPr>
          <a:xfrm>
            <a:off x="499164" y="2115420"/>
            <a:ext cx="2224888" cy="2240922"/>
          </a:xfrm>
          <a:prstGeom prst="ellipse">
            <a:avLst/>
          </a:prstGeom>
          <a:solidFill>
            <a:srgbClr val="008B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/>
            <a:r>
              <a:rPr lang="en-GB" sz="6000" b="1" dirty="0">
                <a:latin typeface="Arial" panose="020B0604020202020204" pitchFamily="34" charset="0"/>
                <a:cs typeface="Arial" panose="020B0604020202020204" pitchFamily="34" charset="0"/>
              </a:rPr>
              <a:t> 89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10000"/>
              </a:lnSpc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of apprentices are satisfied with their apprenticeship programme</a:t>
            </a:r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519B4FEC-27F8-442C-BD22-7F27F918ED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17678"/>
      </p:ext>
    </p:extLst>
  </p:cSld>
  <p:clrMapOvr>
    <a:masterClrMapping/>
  </p:clrMapOvr>
  <p:transition spd="slow" advTm="60363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3F2B5-AF3C-429C-B4EC-476166A0F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Q: </a:t>
            </a:r>
            <a:r>
              <a:rPr lang="en-GB" b="0" dirty="0"/>
              <a:t>Can an apprentice still achieve a degree?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065BB-5D50-46EF-ACC0-50E9FE9F8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734781"/>
            <a:ext cx="11090275" cy="3388438"/>
          </a:xfrm>
        </p:spPr>
        <p:txBody>
          <a:bodyPr anchor="ctr"/>
          <a:lstStyle/>
          <a:p>
            <a:pPr marL="457200" indent="-457200">
              <a:buFont typeface="+mj-lt"/>
              <a:buAutoNum type="arabicParenR"/>
            </a:pPr>
            <a:r>
              <a:rPr lang="en-GB" dirty="0"/>
              <a:t>No, apprentices are just for lower levels</a:t>
            </a:r>
          </a:p>
          <a:p>
            <a:pPr marL="457200" indent="-457200">
              <a:buFont typeface="+mj-lt"/>
              <a:buAutoNum type="arabicParenR"/>
            </a:pPr>
            <a:endParaRPr lang="en-GB" dirty="0"/>
          </a:p>
          <a:p>
            <a:pPr marL="457200" indent="-457200">
              <a:buFont typeface="+mj-lt"/>
              <a:buAutoNum type="arabicParenR"/>
            </a:pPr>
            <a:r>
              <a:rPr lang="en-GB" dirty="0"/>
              <a:t>Yes, it will part of your apprenticeship</a:t>
            </a:r>
          </a:p>
          <a:p>
            <a:pPr marL="457200" indent="-457200">
              <a:buFont typeface="+mj-lt"/>
              <a:buAutoNum type="arabicParenR"/>
            </a:pPr>
            <a:endParaRPr lang="en-GB" dirty="0"/>
          </a:p>
          <a:p>
            <a:pPr marL="457200" indent="-457200">
              <a:buFont typeface="+mj-lt"/>
              <a:buAutoNum type="arabicParenR"/>
            </a:pPr>
            <a:r>
              <a:rPr lang="en-GB" dirty="0"/>
              <a:t>No, because you don’t get UCAS points</a:t>
            </a:r>
          </a:p>
          <a:p>
            <a:pPr marL="457200" indent="-457200">
              <a:buFont typeface="+mj-lt"/>
              <a:buAutoNum type="arabicParenR"/>
            </a:pPr>
            <a:endParaRPr lang="en-GB" dirty="0"/>
          </a:p>
        </p:txBody>
      </p:sp>
      <p:pic>
        <p:nvPicPr>
          <p:cNvPr id="4" name="Picture 2" descr="Discover Apprenticeship Industries and Vacancies | GetMyFirstJob">
            <a:extLst>
              <a:ext uri="{FF2B5EF4-FFF2-40B4-BE49-F238E27FC236}">
                <a16:creationId xmlns:a16="http://schemas.microsoft.com/office/drawing/2014/main" id="{9BE2EB81-63BD-4A87-9CF4-93E22E1E0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699" y="1734781"/>
            <a:ext cx="3388438" cy="338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A9B4A12-1D8A-4D2D-AF36-53245F3F97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295372"/>
      </p:ext>
    </p:extLst>
  </p:cSld>
  <p:clrMapOvr>
    <a:masterClrMapping/>
  </p:clrMapOvr>
  <p:transition spd="slow" advTm="3488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747FE-973C-40B2-A65D-A820299BD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A: </a:t>
            </a:r>
            <a:r>
              <a:rPr lang="en-GB" b="0" dirty="0"/>
              <a:t>Yes!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DD1D6-2CD9-49B3-B2D8-ED11CE9D7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457933"/>
            <a:ext cx="7487147" cy="5230249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GB" dirty="0"/>
              <a:t>Apprentices can achieve a degree </a:t>
            </a:r>
            <a:br>
              <a:rPr lang="en-GB" dirty="0"/>
            </a:br>
            <a:r>
              <a:rPr lang="en-GB" dirty="0"/>
              <a:t>through a degree apprenticeship!</a:t>
            </a:r>
          </a:p>
          <a:p>
            <a:pPr>
              <a:spcBef>
                <a:spcPts val="1800"/>
              </a:spcBef>
            </a:pPr>
            <a:r>
              <a:rPr lang="en-GB" dirty="0"/>
              <a:t>A couple of years ago, the government introduced degree apprenticeships. This means that you can now study all the way up to degree level (and even master's level).</a:t>
            </a:r>
          </a:p>
          <a:p>
            <a:pPr>
              <a:spcBef>
                <a:spcPts val="1800"/>
              </a:spcBef>
            </a:pPr>
            <a:r>
              <a:rPr lang="en-GB" dirty="0"/>
              <a:t>Not all apprentices will leave school and go straight onto a degree apprenticeship. Most apprentices will need to complete an intermediate, advanced or higher apprenticeship before progressing on.</a:t>
            </a:r>
          </a:p>
        </p:txBody>
      </p:sp>
      <p:pic>
        <p:nvPicPr>
          <p:cNvPr id="4" name="Picture 2" descr="How to Become a Security Consultant | Cyber Security Education">
            <a:extLst>
              <a:ext uri="{FF2B5EF4-FFF2-40B4-BE49-F238E27FC236}">
                <a16:creationId xmlns:a16="http://schemas.microsoft.com/office/drawing/2014/main" id="{36628CB6-E060-477C-813C-CBADAEC997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" r="4263"/>
          <a:stretch/>
        </p:blipFill>
        <p:spPr bwMode="auto">
          <a:xfrm>
            <a:off x="8322053" y="1079863"/>
            <a:ext cx="4167378" cy="616533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8A90EEA-F35A-4EB3-A040-F5E45A26A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66134"/>
      </p:ext>
    </p:extLst>
  </p:cSld>
  <p:clrMapOvr>
    <a:masterClrMapping/>
  </p:clrMapOvr>
  <p:transition spd="slow" advTm="29145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3F2B5-AF3C-429C-B4EC-476166A0F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Q: </a:t>
            </a:r>
            <a:r>
              <a:rPr lang="en-GB" b="0" dirty="0"/>
              <a:t>Is an apprenticeship a real job?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065BB-5D50-46EF-ACC0-50E9FE9F8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734781"/>
            <a:ext cx="11090275" cy="3388438"/>
          </a:xfrm>
        </p:spPr>
        <p:txBody>
          <a:bodyPr anchor="ctr"/>
          <a:lstStyle/>
          <a:p>
            <a:pPr marL="457200" indent="-457200">
              <a:buFont typeface="+mj-lt"/>
              <a:buAutoNum type="arabicParenR"/>
            </a:pPr>
            <a:r>
              <a:rPr lang="en-GB" dirty="0"/>
              <a:t>Yes</a:t>
            </a:r>
          </a:p>
          <a:p>
            <a:pPr marL="457200" indent="-457200">
              <a:buFont typeface="+mj-lt"/>
              <a:buAutoNum type="arabicParenR"/>
            </a:pPr>
            <a:endParaRPr lang="en-GB" dirty="0"/>
          </a:p>
          <a:p>
            <a:pPr marL="457200" indent="-457200">
              <a:buFont typeface="+mj-lt"/>
              <a:buAutoNum type="arabicParenR"/>
            </a:pPr>
            <a:r>
              <a:rPr lang="en-GB" dirty="0"/>
              <a:t>No</a:t>
            </a:r>
          </a:p>
          <a:p>
            <a:pPr marL="457200" indent="-457200">
              <a:buFont typeface="+mj-lt"/>
              <a:buAutoNum type="arabicParenR"/>
            </a:pPr>
            <a:endParaRPr lang="en-GB" dirty="0"/>
          </a:p>
          <a:p>
            <a:pPr marL="457200" indent="-457200">
              <a:buFont typeface="+mj-lt"/>
              <a:buAutoNum type="arabicParenR"/>
            </a:pPr>
            <a:r>
              <a:rPr lang="en-GB" dirty="0"/>
              <a:t>Sometimes – it depends on the employer </a:t>
            </a:r>
          </a:p>
        </p:txBody>
      </p:sp>
      <p:pic>
        <p:nvPicPr>
          <p:cNvPr id="5122" name="Picture 2" descr="Job Employment PNG Image | PNG All">
            <a:extLst>
              <a:ext uri="{FF2B5EF4-FFF2-40B4-BE49-F238E27FC236}">
                <a16:creationId xmlns:a16="http://schemas.microsoft.com/office/drawing/2014/main" id="{2E84742B-ACC0-4F18-B8E0-4178D3FB5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199" y="1743687"/>
            <a:ext cx="5185558" cy="353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25F19C6-C3A4-4D82-9EB5-371DD38267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84484"/>
      </p:ext>
    </p:extLst>
  </p:cSld>
  <p:clrMapOvr>
    <a:masterClrMapping/>
  </p:clrMapOvr>
  <p:transition spd="slow" advTm="2661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747FE-973C-40B2-A65D-A820299BD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A: </a:t>
            </a:r>
            <a:r>
              <a:rPr lang="en-GB" b="0" dirty="0"/>
              <a:t>Yes!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DD1D6-2CD9-49B3-B2D8-ED11CE9D7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457934"/>
            <a:ext cx="4926827" cy="4629358"/>
          </a:xfrm>
        </p:spPr>
        <p:txBody>
          <a:bodyPr anchor="ctr"/>
          <a:lstStyle/>
          <a:p>
            <a:pPr marL="0" indent="0">
              <a:spcBef>
                <a:spcPts val="1800"/>
              </a:spcBef>
              <a:buNone/>
            </a:pPr>
            <a:r>
              <a:rPr lang="en-GB" dirty="0"/>
              <a:t>An apprenticeship is a real job - with the added benefit of training.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dirty="0"/>
              <a:t>You are learning as you work, whilst completing more formal off-the-job training at least 20% of your time.</a:t>
            </a:r>
          </a:p>
          <a:p>
            <a:endParaRPr lang="en-GB" dirty="0"/>
          </a:p>
        </p:txBody>
      </p:sp>
      <p:pic>
        <p:nvPicPr>
          <p:cNvPr id="3074" name="Picture 2" descr="Ready to Go Wordpress Shared Hosting">
            <a:extLst>
              <a:ext uri="{FF2B5EF4-FFF2-40B4-BE49-F238E27FC236}">
                <a16:creationId xmlns:a16="http://schemas.microsoft.com/office/drawing/2014/main" id="{F276422D-F20C-4E25-A4C8-98B8265E3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884" y="1211760"/>
            <a:ext cx="4434479" cy="443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AE5E028-CFDC-469C-B0CD-4435B74109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9948"/>
      </p:ext>
    </p:extLst>
  </p:cSld>
  <p:clrMapOvr>
    <a:masterClrMapping/>
  </p:clrMapOvr>
  <p:transition spd="slow" advTm="1498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3F2B5-AF3C-429C-B4EC-476166A0F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Q: </a:t>
            </a:r>
            <a:r>
              <a:rPr lang="en-GB" b="0" dirty="0"/>
              <a:t>Does an apprentice have to pay for their own training?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065BB-5D50-46EF-ACC0-50E9FE9F8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734781"/>
            <a:ext cx="5545137" cy="3388438"/>
          </a:xfrm>
        </p:spPr>
        <p:txBody>
          <a:bodyPr anchor="ctr"/>
          <a:lstStyle/>
          <a:p>
            <a:pPr marL="457200" indent="-457200">
              <a:buFont typeface="+mj-lt"/>
              <a:buAutoNum type="arabicParenR"/>
            </a:pPr>
            <a:r>
              <a:rPr lang="en-GB" dirty="0"/>
              <a:t>Yes</a:t>
            </a:r>
          </a:p>
          <a:p>
            <a:pPr marL="457200" indent="-457200">
              <a:buFont typeface="+mj-lt"/>
              <a:buAutoNum type="arabicParenR"/>
            </a:pPr>
            <a:endParaRPr lang="en-GB" dirty="0"/>
          </a:p>
          <a:p>
            <a:pPr marL="457200" indent="-457200">
              <a:buFont typeface="+mj-lt"/>
              <a:buAutoNum type="arabicParenR"/>
            </a:pPr>
            <a:r>
              <a:rPr lang="en-GB" dirty="0"/>
              <a:t>No </a:t>
            </a:r>
          </a:p>
          <a:p>
            <a:pPr marL="457200" indent="-457200">
              <a:buFont typeface="+mj-lt"/>
              <a:buAutoNum type="arabicParenR"/>
            </a:pPr>
            <a:endParaRPr lang="en-GB" dirty="0"/>
          </a:p>
          <a:p>
            <a:pPr marL="457200" indent="-457200">
              <a:buFont typeface="+mj-lt"/>
              <a:buAutoNum type="arabicParenR"/>
            </a:pPr>
            <a:r>
              <a:rPr lang="en-GB" dirty="0"/>
              <a:t>You may have to contribute some of the fees, depending on the course </a:t>
            </a:r>
          </a:p>
        </p:txBody>
      </p:sp>
      <p:pic>
        <p:nvPicPr>
          <p:cNvPr id="5" name="Picture 2" descr="teaching icon | Training Wheels">
            <a:extLst>
              <a:ext uri="{FF2B5EF4-FFF2-40B4-BE49-F238E27FC236}">
                <a16:creationId xmlns:a16="http://schemas.microsoft.com/office/drawing/2014/main" id="{37D0C56A-F054-48CA-A8F2-0411592B9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33436" y="1802673"/>
            <a:ext cx="3858563" cy="381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9BBF446-5D87-4320-ADB6-CD699E319E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34514"/>
      </p:ext>
    </p:extLst>
  </p:cSld>
  <p:clrMapOvr>
    <a:masterClrMapping/>
  </p:clrMapOvr>
  <p:transition spd="slow" advTm="28504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747FE-973C-40B2-A65D-A820299BD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A: </a:t>
            </a:r>
            <a:r>
              <a:rPr lang="en-GB" b="0" dirty="0"/>
              <a:t>No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DD1D6-2CD9-49B3-B2D8-ED11CE9D7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457934"/>
            <a:ext cx="6111194" cy="4629358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en-GB" dirty="0"/>
              <a:t>Apprentices do not pay for the training.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dirty="0"/>
              <a:t>The employer and government pay for all the training costs, meaning that you can access a fantastic range of apprenticeship standards and qualifications without incurring any student debt.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GB" dirty="0"/>
              <a:t>Plus, remember you'll be working at </a:t>
            </a:r>
            <a:br>
              <a:rPr lang="en-GB" dirty="0"/>
            </a:br>
            <a:r>
              <a:rPr lang="en-GB" dirty="0"/>
              <a:t>the same time, building up valuable experience in the workplace too!</a:t>
            </a:r>
          </a:p>
        </p:txBody>
      </p:sp>
      <p:pic>
        <p:nvPicPr>
          <p:cNvPr id="3074" name="Picture 2" descr="SS&amp;C Salentica | Training and Education">
            <a:extLst>
              <a:ext uri="{FF2B5EF4-FFF2-40B4-BE49-F238E27FC236}">
                <a16:creationId xmlns:a16="http://schemas.microsoft.com/office/drawing/2014/main" id="{AA08EF6F-5A81-4334-8001-B1D7BF72A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155" y="2185987"/>
            <a:ext cx="523875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774009F-1D62-4423-9823-D9DE67CE3F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47493"/>
      </p:ext>
    </p:extLst>
  </p:cSld>
  <p:clrMapOvr>
    <a:masterClrMapping/>
  </p:clrMapOvr>
  <p:transition spd="slow" advTm="23058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3F2B5-AF3C-429C-B4EC-476166A0F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Q: </a:t>
            </a:r>
            <a:r>
              <a:rPr lang="en-GB" b="0" dirty="0"/>
              <a:t>Will you be entitled to holiday pay as an apprentice?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065BB-5D50-46EF-ACC0-50E9FE9F8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734781"/>
            <a:ext cx="6137320" cy="4308968"/>
          </a:xfrm>
        </p:spPr>
        <p:txBody>
          <a:bodyPr anchor="ctr"/>
          <a:lstStyle/>
          <a:p>
            <a:pPr marL="457200" indent="-457200">
              <a:buFont typeface="+mj-lt"/>
              <a:buAutoNum type="arabicParenR"/>
            </a:pPr>
            <a:r>
              <a:rPr lang="en-GB" dirty="0"/>
              <a:t>Yes</a:t>
            </a:r>
          </a:p>
          <a:p>
            <a:pPr marL="457200" indent="-457200">
              <a:buFont typeface="+mj-lt"/>
              <a:buAutoNum type="arabicParenR"/>
            </a:pPr>
            <a:endParaRPr lang="en-GB" dirty="0"/>
          </a:p>
          <a:p>
            <a:pPr marL="457200" indent="-457200">
              <a:buFont typeface="+mj-lt"/>
              <a:buAutoNum type="arabicParenR"/>
            </a:pPr>
            <a:r>
              <a:rPr lang="en-GB" dirty="0"/>
              <a:t>No</a:t>
            </a:r>
          </a:p>
          <a:p>
            <a:pPr marL="457200" indent="-457200">
              <a:buFont typeface="+mj-lt"/>
              <a:buAutoNum type="arabicParenR"/>
            </a:pPr>
            <a:endParaRPr lang="en-GB" dirty="0"/>
          </a:p>
          <a:p>
            <a:pPr marL="457200" indent="-457200">
              <a:buFont typeface="+mj-lt"/>
              <a:buAutoNum type="arabicParenR"/>
            </a:pPr>
            <a:r>
              <a:rPr lang="en-GB" dirty="0"/>
              <a:t>Yes, after you have </a:t>
            </a:r>
            <a:br>
              <a:rPr lang="en-GB" dirty="0"/>
            </a:br>
            <a:r>
              <a:rPr lang="en-GB" dirty="0"/>
              <a:t>completed 6 months of your course.</a:t>
            </a:r>
          </a:p>
        </p:txBody>
      </p:sp>
      <p:pic>
        <p:nvPicPr>
          <p:cNvPr id="6" name="Picture 2" descr="LeavePro - Learn more about how our online leave management system works">
            <a:extLst>
              <a:ext uri="{FF2B5EF4-FFF2-40B4-BE49-F238E27FC236}">
                <a16:creationId xmlns:a16="http://schemas.microsoft.com/office/drawing/2014/main" id="{AA8A8809-EF42-4614-B846-EB5616982E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" r="3" b="3"/>
          <a:stretch/>
        </p:blipFill>
        <p:spPr bwMode="auto">
          <a:xfrm>
            <a:off x="7117614" y="1896645"/>
            <a:ext cx="4523523" cy="351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A557994-895E-458C-8996-42639F0836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09612"/>
      </p:ext>
    </p:extLst>
  </p:cSld>
  <p:clrMapOvr>
    <a:masterClrMapping/>
  </p:clrMapOvr>
  <p:transition spd="slow" advTm="28316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C 2018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2024</TotalTime>
  <Words>1065</Words>
  <Application>Microsoft Office PowerPoint</Application>
  <PresentationFormat>Widescreen</PresentationFormat>
  <Paragraphs>121</Paragraphs>
  <Slides>23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Wingdings</vt:lpstr>
      <vt:lpstr>SLC 2018 template</vt:lpstr>
      <vt:lpstr>Apprenticeship Myth Busting</vt:lpstr>
      <vt:lpstr>Here’s what you will gain if you apply for an apprenticeship...</vt:lpstr>
      <vt:lpstr>Q: Can an apprentice still achieve a degree? </vt:lpstr>
      <vt:lpstr>A: Yes!</vt:lpstr>
      <vt:lpstr>Q: Is an apprenticeship a real job?</vt:lpstr>
      <vt:lpstr>A: Yes!</vt:lpstr>
      <vt:lpstr>Q: Does an apprentice have to pay for their own training?</vt:lpstr>
      <vt:lpstr>A: No</vt:lpstr>
      <vt:lpstr>Q: Will you be entitled to holiday pay as an apprentice? </vt:lpstr>
      <vt:lpstr>A: Yes</vt:lpstr>
      <vt:lpstr>Q: Where does most off-the-job training take place?</vt:lpstr>
      <vt:lpstr>A: At the employer's premises </vt:lpstr>
      <vt:lpstr>Q: Apprentices are only for young people aged 16-18? </vt:lpstr>
      <vt:lpstr>A: False</vt:lpstr>
      <vt:lpstr>Q: Which is the fastest growing group of apprenticeships in England? </vt:lpstr>
      <vt:lpstr>A: Higher and Degree Apprenticeships</vt:lpstr>
      <vt:lpstr>Q: What is the average salary for an apprentice studying an intermediate (level 2) or advanced (level 3) apprenticeship?</vt:lpstr>
      <vt:lpstr>A: It's £13,065 per year!</vt:lpstr>
      <vt:lpstr>Q: Most apprenticeships are in hairdressing or construction? </vt:lpstr>
      <vt:lpstr>A: False</vt:lpstr>
      <vt:lpstr>Q: Who is more likely to have a job six months after completing their studies?</vt:lpstr>
      <vt:lpstr>A: An Apprentice</vt:lpstr>
      <vt:lpstr>Why should you choose an apprenticeship?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 Williams</dc:creator>
  <cp:lastModifiedBy>Garri</cp:lastModifiedBy>
  <cp:revision>84</cp:revision>
  <cp:lastPrinted>2019-03-20T11:07:32Z</cp:lastPrinted>
  <dcterms:created xsi:type="dcterms:W3CDTF">2018-05-18T12:46:23Z</dcterms:created>
  <dcterms:modified xsi:type="dcterms:W3CDTF">2021-02-02T14:11:20Z</dcterms:modified>
</cp:coreProperties>
</file>